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60" r:id="rId5"/>
    <p:sldId id="259" r:id="rId6"/>
    <p:sldId id="261" r:id="rId7"/>
    <p:sldId id="263" r:id="rId8"/>
    <p:sldId id="262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5" r:id="rId18"/>
    <p:sldId id="274" r:id="rId19"/>
    <p:sldId id="272" r:id="rId20"/>
    <p:sldId id="276" r:id="rId21"/>
    <p:sldId id="27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cas Cambon" initials="LC" lastIdx="1" clrIdx="0">
    <p:extLst>
      <p:ext uri="{19B8F6BF-5375-455C-9EA6-DF929625EA0E}">
        <p15:presenceInfo xmlns:p15="http://schemas.microsoft.com/office/powerpoint/2012/main" userId="S::lcambon@transiciones.net::3fc763fc-6f87-4cdd-9742-085e7c3403b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1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gif>
</file>

<file path=ppt/media/image11.png>
</file>

<file path=ppt/media/image12.gif>
</file>

<file path=ppt/media/image2.gif>
</file>

<file path=ppt/media/image3.gif>
</file>

<file path=ppt/media/image4.png>
</file>

<file path=ppt/media/image5.gif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3D01E-FE55-4C68-9706-7AD75EAF7E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>
                <a:solidFill>
                  <a:schemeClr val="tx1"/>
                </a:solidFill>
              </a:rPr>
              <a:t>Clase 13</a:t>
            </a:r>
            <a:endParaRPr lang="es-A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762DAA1-962F-4CDA-AF75-DA36452636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52" y="5310232"/>
            <a:ext cx="10572000" cy="1275126"/>
          </a:xfrm>
        </p:spPr>
        <p:txBody>
          <a:bodyPr>
            <a:normAutofit/>
          </a:bodyPr>
          <a:lstStyle/>
          <a:p>
            <a:r>
              <a:rPr lang="es-AR" dirty="0"/>
              <a:t>Git</a:t>
            </a:r>
          </a:p>
          <a:p>
            <a:r>
              <a:rPr lang="es-AR" dirty="0"/>
              <a:t>Repositorios</a:t>
            </a:r>
          </a:p>
          <a:p>
            <a:r>
              <a:rPr lang="es-AR" dirty="0"/>
              <a:t>Versionado</a:t>
            </a:r>
          </a:p>
        </p:txBody>
      </p:sp>
    </p:spTree>
    <p:extLst>
      <p:ext uri="{BB962C8B-B14F-4D97-AF65-F5344CB8AC3E}">
        <p14:creationId xmlns:p14="http://schemas.microsoft.com/office/powerpoint/2010/main" val="2349363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omer Simpson Lol GIF by Demic">
            <a:extLst>
              <a:ext uri="{FF2B5EF4-FFF2-40B4-BE49-F238E27FC236}">
                <a16:creationId xmlns:a16="http://schemas.microsoft.com/office/drawing/2014/main" id="{FF06A1EE-50F5-417E-BB69-2D36F4C0B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1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1931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A8E1A6-7E4C-45D3-968A-7B80FAB80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Iniciando un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83FC5E-E16C-4051-850C-CB11A4672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499123"/>
            <a:ext cx="10554574" cy="3636511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s-AR" dirty="0" err="1"/>
              <a:t>git</a:t>
            </a:r>
            <a:r>
              <a:rPr lang="es-AR" dirty="0"/>
              <a:t> </a:t>
            </a:r>
            <a:r>
              <a:rPr lang="es-AR" dirty="0" err="1"/>
              <a:t>init</a:t>
            </a:r>
            <a:r>
              <a:rPr lang="es-AR" dirty="0"/>
              <a:t> &amp; </a:t>
            </a:r>
            <a:r>
              <a:rPr lang="es-AR" dirty="0" err="1"/>
              <a:t>git</a:t>
            </a:r>
            <a:r>
              <a:rPr lang="es-AR" dirty="0"/>
              <a:t> remote </a:t>
            </a:r>
            <a:r>
              <a:rPr lang="es-AR" dirty="0" err="1"/>
              <a:t>add</a:t>
            </a:r>
            <a:r>
              <a:rPr lang="es-AR" dirty="0"/>
              <a:t> </a:t>
            </a:r>
            <a:r>
              <a:rPr lang="es-AR" dirty="0" err="1"/>
              <a:t>origin</a:t>
            </a:r>
            <a:r>
              <a:rPr lang="es-AR" dirty="0"/>
              <a:t> “</a:t>
            </a:r>
            <a:r>
              <a:rPr lang="es-AR" dirty="0" err="1"/>
              <a:t>rutaRepositorio</a:t>
            </a:r>
            <a:r>
              <a:rPr lang="es-AR" dirty="0"/>
              <a:t>”</a:t>
            </a:r>
          </a:p>
          <a:p>
            <a:pPr>
              <a:buFont typeface="+mj-lt"/>
              <a:buAutoNum type="arabicPeriod"/>
            </a:pPr>
            <a:r>
              <a:rPr lang="es-AR" dirty="0" err="1"/>
              <a:t>git</a:t>
            </a:r>
            <a:r>
              <a:rPr lang="es-AR" dirty="0"/>
              <a:t> clone “</a:t>
            </a:r>
            <a:r>
              <a:rPr lang="es-AR" dirty="0" err="1"/>
              <a:t>rutaRepositorio</a:t>
            </a:r>
            <a:r>
              <a:rPr lang="es-AR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0264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eason 3 News GIF by The Simpsons">
            <a:extLst>
              <a:ext uri="{FF2B5EF4-FFF2-40B4-BE49-F238E27FC236}">
                <a16:creationId xmlns:a16="http://schemas.microsoft.com/office/drawing/2014/main" id="{673E7152-AE47-4FD6-927A-E3BE2A42F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63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0908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EFAE37-531C-471C-8478-C6777B630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Resumen de algunos comandos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60A342-E35F-4A28-86B7-417620387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608180"/>
            <a:ext cx="10554574" cy="3636511"/>
          </a:xfrm>
        </p:spPr>
        <p:txBody>
          <a:bodyPr>
            <a:normAutofit fontScale="62500" lnSpcReduction="20000"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s-ES" dirty="0"/>
              <a:t>Hacemos </a:t>
            </a: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init</a:t>
            </a:r>
            <a:r>
              <a:rPr lang="es-ES" b="1" dirty="0"/>
              <a:t> y </a:t>
            </a:r>
            <a:r>
              <a:rPr lang="es-ES" b="1" dirty="0" err="1"/>
              <a:t>git</a:t>
            </a:r>
            <a:r>
              <a:rPr lang="es-ES" b="1" dirty="0"/>
              <a:t> remote </a:t>
            </a:r>
            <a:r>
              <a:rPr lang="es-ES" b="1" dirty="0" err="1"/>
              <a:t>add</a:t>
            </a:r>
            <a:r>
              <a:rPr lang="es-ES" b="1" dirty="0"/>
              <a:t> </a:t>
            </a:r>
            <a:r>
              <a:rPr lang="es-ES" b="1" dirty="0" err="1"/>
              <a:t>origin</a:t>
            </a:r>
            <a:r>
              <a:rPr lang="es-ES" b="1" dirty="0"/>
              <a:t>, o bien solo </a:t>
            </a:r>
            <a:r>
              <a:rPr lang="es-ES" b="1" dirty="0" err="1"/>
              <a:t>git</a:t>
            </a:r>
            <a:r>
              <a:rPr lang="es-ES" b="1" dirty="0"/>
              <a:t> clone</a:t>
            </a:r>
            <a:r>
              <a:rPr lang="es-ES" dirty="0"/>
              <a:t>, ya sea en un directorio nuestro o creando uno nuevo. Para  inicializar un nuevo repositorio</a:t>
            </a:r>
            <a:br>
              <a:rPr lang="es-ES" dirty="0"/>
            </a:br>
            <a:endParaRPr lang="es-ES" dirty="0"/>
          </a:p>
          <a:p>
            <a:pPr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s-ES" dirty="0"/>
              <a:t>Hacemos </a:t>
            </a:r>
            <a:r>
              <a:rPr lang="es-ES" b="1" dirty="0" err="1"/>
              <a:t>git</a:t>
            </a:r>
            <a:r>
              <a:rPr lang="es-ES" b="1" dirty="0"/>
              <a:t> status</a:t>
            </a:r>
            <a:r>
              <a:rPr lang="es-ES" dirty="0"/>
              <a:t> para ver en que estado se encuentran nuestros archivos (si para pasar a </a:t>
            </a:r>
            <a:r>
              <a:rPr lang="es-ES" dirty="0" err="1"/>
              <a:t>staging</a:t>
            </a:r>
            <a:r>
              <a:rPr lang="es-ES" dirty="0"/>
              <a:t> área o para pasar al repositorio local)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endParaRPr lang="es-ES" dirty="0"/>
          </a:p>
          <a:p>
            <a:pPr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s-ES" dirty="0"/>
              <a:t>Podemos descartar los que </a:t>
            </a:r>
            <a:r>
              <a:rPr lang="es-ES" dirty="0" err="1"/>
              <a:t>estan</a:t>
            </a:r>
            <a:r>
              <a:rPr lang="es-ES" dirty="0"/>
              <a:t> para pasar al </a:t>
            </a:r>
            <a:r>
              <a:rPr lang="es-ES" dirty="0" err="1"/>
              <a:t>staging</a:t>
            </a:r>
            <a:r>
              <a:rPr lang="es-ES" dirty="0"/>
              <a:t> </a:t>
            </a:r>
            <a:r>
              <a:rPr lang="es-ES" dirty="0" err="1"/>
              <a:t>area</a:t>
            </a:r>
            <a:r>
              <a:rPr lang="es-ES" dirty="0"/>
              <a:t> haciendo: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checkout</a:t>
            </a:r>
            <a:r>
              <a:rPr lang="es-ES" b="1" dirty="0"/>
              <a:t> “</a:t>
            </a:r>
            <a:r>
              <a:rPr lang="es-ES" b="1" dirty="0" err="1"/>
              <a:t>nombrearchivo</a:t>
            </a:r>
            <a:r>
              <a:rPr lang="es-ES" b="1" dirty="0"/>
              <a:t>”     </a:t>
            </a:r>
            <a:r>
              <a:rPr lang="es-ES" dirty="0"/>
              <a:t>Esto descarta ese archivo</a:t>
            </a:r>
            <a:endParaRPr lang="es-E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/>
              <a:t>	</a:t>
            </a: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checkout</a:t>
            </a:r>
            <a:r>
              <a:rPr lang="es-ES" b="1" dirty="0"/>
              <a:t> -- .                            </a:t>
            </a:r>
            <a:r>
              <a:rPr lang="es-ES" sz="300" b="1" dirty="0"/>
              <a:t>          </a:t>
            </a:r>
            <a:r>
              <a:rPr lang="es-ES" dirty="0"/>
              <a:t>Esto descarta todos los archivos que estaban para pasar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Podemos agregar los </a:t>
            </a:r>
            <a:r>
              <a:rPr lang="es-ES" dirty="0" err="1"/>
              <a:t>estan</a:t>
            </a:r>
            <a:r>
              <a:rPr lang="es-ES" dirty="0"/>
              <a:t> para pasar al </a:t>
            </a:r>
            <a:r>
              <a:rPr lang="es-ES" dirty="0" err="1"/>
              <a:t>staging</a:t>
            </a:r>
            <a:r>
              <a:rPr lang="es-ES" dirty="0"/>
              <a:t> </a:t>
            </a:r>
            <a:r>
              <a:rPr lang="es-ES" dirty="0" err="1"/>
              <a:t>area</a:t>
            </a:r>
            <a:r>
              <a:rPr lang="es-ES" dirty="0"/>
              <a:t> haciendo: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	</a:t>
            </a: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add</a:t>
            </a:r>
            <a:r>
              <a:rPr lang="es-ES" b="1" dirty="0"/>
              <a:t> “</a:t>
            </a:r>
            <a:r>
              <a:rPr lang="es-ES" b="1" dirty="0" err="1"/>
              <a:t>nombrearchivo</a:t>
            </a:r>
            <a:r>
              <a:rPr lang="es-ES" b="1" dirty="0"/>
              <a:t>”               </a:t>
            </a:r>
            <a:r>
              <a:rPr lang="es-ES" dirty="0"/>
              <a:t>Esto agrega ese archivo al </a:t>
            </a:r>
            <a:r>
              <a:rPr lang="es-ES" dirty="0" err="1"/>
              <a:t>staging</a:t>
            </a:r>
            <a:r>
              <a:rPr lang="es-ES" dirty="0"/>
              <a:t> </a:t>
            </a:r>
            <a:r>
              <a:rPr lang="es-ES" dirty="0" err="1"/>
              <a:t>area</a:t>
            </a:r>
            <a:r>
              <a:rPr lang="es-ES" dirty="0"/>
              <a:t> </a:t>
            </a:r>
            <a:endParaRPr lang="es-E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/>
              <a:t>	</a:t>
            </a: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add</a:t>
            </a:r>
            <a:r>
              <a:rPr lang="es-ES" b="1" dirty="0"/>
              <a:t> .                                         </a:t>
            </a:r>
            <a:r>
              <a:rPr lang="es-ES" sz="800" b="1" dirty="0"/>
              <a:t>      </a:t>
            </a:r>
            <a:r>
              <a:rPr lang="es-ES" dirty="0"/>
              <a:t>Esto agrega todos los archivos al </a:t>
            </a:r>
            <a:r>
              <a:rPr lang="es-ES" dirty="0" err="1"/>
              <a:t>staging</a:t>
            </a:r>
            <a:r>
              <a:rPr lang="es-ES" dirty="0"/>
              <a:t> </a:t>
            </a:r>
            <a:r>
              <a:rPr lang="es-ES" dirty="0" err="1"/>
              <a:t>area</a:t>
            </a:r>
            <a:r>
              <a:rPr lang="es-ES" dirty="0"/>
              <a:t> </a:t>
            </a:r>
            <a:endParaRPr lang="es-E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/>
              <a:t>       	</a:t>
            </a: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add</a:t>
            </a:r>
            <a:r>
              <a:rPr lang="es-ES" b="1" dirty="0"/>
              <a:t> -A                                      </a:t>
            </a:r>
            <a:r>
              <a:rPr lang="es-ES" sz="800" b="1" dirty="0"/>
              <a:t>      </a:t>
            </a:r>
            <a:r>
              <a:rPr lang="es-ES" dirty="0"/>
              <a:t>Esto agrega todos los archivos al </a:t>
            </a:r>
            <a:r>
              <a:rPr lang="es-ES" dirty="0" err="1"/>
              <a:t>staging</a:t>
            </a:r>
            <a:r>
              <a:rPr lang="es-ES" dirty="0"/>
              <a:t> área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Volvemos a comprobar con </a:t>
            </a:r>
            <a:r>
              <a:rPr lang="es-ES" b="1" dirty="0" err="1"/>
              <a:t>git</a:t>
            </a:r>
            <a:r>
              <a:rPr lang="es-ES" b="1" dirty="0"/>
              <a:t> status </a:t>
            </a:r>
            <a:r>
              <a:rPr lang="es-ES" dirty="0"/>
              <a:t>y pasamos los cambios  al repositorio </a:t>
            </a:r>
            <a:r>
              <a:rPr lang="es-ES" dirty="0" err="1"/>
              <a:t>comiteando</a:t>
            </a:r>
            <a:r>
              <a:rPr lang="es-ES" dirty="0"/>
              <a:t> con: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/>
              <a:t>	</a:t>
            </a: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commit</a:t>
            </a:r>
            <a:r>
              <a:rPr lang="es-ES" b="1" dirty="0"/>
              <a:t> -m “mensaje del cambio”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s-ES" b="1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Podremos subir los cambios de nuestro repositorio local a nuestro repositorio remoto con: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/>
              <a:t>	</a:t>
            </a: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push</a:t>
            </a:r>
            <a:endParaRPr lang="es-ES" b="1" dirty="0"/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s-ES" b="1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ES" dirty="0"/>
              <a:t>En caso de ser necesario volver uno o varios archivos al </a:t>
            </a:r>
            <a:r>
              <a:rPr lang="es-ES" dirty="0" err="1"/>
              <a:t>staging</a:t>
            </a:r>
            <a:r>
              <a:rPr lang="es-ES" dirty="0"/>
              <a:t> área podremos utilizar: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s-ES" b="1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git reset HEAD -- “</a:t>
            </a:r>
            <a:r>
              <a:rPr lang="en-GB" b="1" dirty="0" err="1"/>
              <a:t>nombrearchivo</a:t>
            </a:r>
            <a:r>
              <a:rPr lang="en-GB" b="1" dirty="0"/>
              <a:t>”     </a:t>
            </a:r>
            <a:r>
              <a:rPr lang="en-GB" dirty="0" err="1"/>
              <a:t>Esto</a:t>
            </a:r>
            <a:r>
              <a:rPr lang="en-GB" dirty="0"/>
              <a:t> </a:t>
            </a:r>
            <a:r>
              <a:rPr lang="en-GB" dirty="0" err="1"/>
              <a:t>descarta</a:t>
            </a:r>
            <a:r>
              <a:rPr lang="en-GB" dirty="0"/>
              <a:t> ese </a:t>
            </a:r>
            <a:r>
              <a:rPr lang="en-GB" dirty="0" err="1"/>
              <a:t>archivo</a:t>
            </a:r>
            <a:r>
              <a:rPr lang="en-GB" dirty="0"/>
              <a:t> del staging area</a:t>
            </a:r>
            <a:endParaRPr lang="en-GB" b="1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git reset HEAD -- .                                </a:t>
            </a:r>
            <a:r>
              <a:rPr lang="en-GB" sz="1100" b="1" dirty="0"/>
              <a:t>  </a:t>
            </a:r>
            <a:r>
              <a:rPr lang="en-GB" dirty="0" err="1"/>
              <a:t>Esto</a:t>
            </a:r>
            <a:r>
              <a:rPr lang="en-GB" dirty="0"/>
              <a:t> </a:t>
            </a:r>
            <a:r>
              <a:rPr lang="en-GB" dirty="0" err="1"/>
              <a:t>descarta</a:t>
            </a:r>
            <a:r>
              <a:rPr lang="en-GB" dirty="0"/>
              <a:t> </a:t>
            </a:r>
            <a:r>
              <a:rPr lang="en-GB" dirty="0" err="1"/>
              <a:t>todos</a:t>
            </a:r>
            <a:r>
              <a:rPr lang="en-GB" dirty="0"/>
              <a:t> </a:t>
            </a:r>
            <a:r>
              <a:rPr lang="en-GB" dirty="0" err="1"/>
              <a:t>los</a:t>
            </a:r>
            <a:r>
              <a:rPr lang="en-GB" dirty="0"/>
              <a:t> </a:t>
            </a:r>
            <a:r>
              <a:rPr lang="en-GB" dirty="0" err="1"/>
              <a:t>archivos</a:t>
            </a:r>
            <a:r>
              <a:rPr lang="en-GB" dirty="0"/>
              <a:t> staging area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s-ES" dirty="0"/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s-ES" dirty="0"/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16543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FE9853-137D-48CD-B72C-3BE046A6C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Resumen de algunos comandos II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486E9E-4194-49DF-A656-05AE62FF3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1" y="2222287"/>
            <a:ext cx="10900709" cy="3636511"/>
          </a:xfrm>
        </p:spPr>
        <p:txBody>
          <a:bodyPr>
            <a:normAutofit fontScale="77500" lnSpcReduction="20000"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s-AR" dirty="0">
                <a:latin typeface="+mj-lt"/>
              </a:rPr>
              <a:t>Si yo hago </a:t>
            </a:r>
            <a:r>
              <a:rPr lang="es-AR" b="1" dirty="0" err="1">
                <a:latin typeface="+mj-lt"/>
              </a:rPr>
              <a:t>git</a:t>
            </a:r>
            <a:r>
              <a:rPr lang="es-AR" b="1" dirty="0">
                <a:latin typeface="+mj-lt"/>
              </a:rPr>
              <a:t> </a:t>
            </a:r>
            <a:r>
              <a:rPr lang="es-AR" b="1" dirty="0" err="1">
                <a:latin typeface="+mj-lt"/>
              </a:rPr>
              <a:t>reset</a:t>
            </a:r>
            <a:r>
              <a:rPr lang="es-AR" b="1" dirty="0">
                <a:latin typeface="+mj-lt"/>
              </a:rPr>
              <a:t> HEAD -- . </a:t>
            </a:r>
            <a:r>
              <a:rPr lang="es-AR" dirty="0">
                <a:latin typeface="+mj-lt"/>
              </a:rPr>
              <a:t>Esto es lo mismo que hacer: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AR" dirty="0">
                <a:latin typeface="+mj-lt"/>
              </a:rPr>
              <a:t>	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AR" b="1" dirty="0">
                <a:latin typeface="+mj-lt"/>
              </a:rPr>
              <a:t>	</a:t>
            </a:r>
            <a:r>
              <a:rPr lang="es-AR" b="1" dirty="0" err="1">
                <a:latin typeface="+mj-lt"/>
              </a:rPr>
              <a:t>git</a:t>
            </a:r>
            <a:r>
              <a:rPr lang="es-AR" b="1" dirty="0">
                <a:latin typeface="+mj-lt"/>
              </a:rPr>
              <a:t> </a:t>
            </a:r>
            <a:r>
              <a:rPr lang="es-AR" b="1" dirty="0" err="1">
                <a:latin typeface="+mj-lt"/>
              </a:rPr>
              <a:t>reset</a:t>
            </a:r>
            <a:r>
              <a:rPr lang="es-AR" b="1" dirty="0">
                <a:latin typeface="+mj-lt"/>
              </a:rPr>
              <a:t> --</a:t>
            </a:r>
            <a:r>
              <a:rPr lang="es-AR" b="1" dirty="0" err="1">
                <a:latin typeface="+mj-lt"/>
              </a:rPr>
              <a:t>mixed</a:t>
            </a:r>
            <a:r>
              <a:rPr lang="es-AR" b="1" dirty="0">
                <a:latin typeface="+mj-lt"/>
              </a:rPr>
              <a:t> HEAD -- .   </a:t>
            </a:r>
            <a:r>
              <a:rPr lang="es-AR" dirty="0">
                <a:latin typeface="+mj-lt"/>
              </a:rPr>
              <a:t>(va por defecto, te vuelve los cambios al </a:t>
            </a:r>
            <a:r>
              <a:rPr lang="es-AR" dirty="0" err="1">
                <a:latin typeface="+mj-lt"/>
              </a:rPr>
              <a:t>working</a:t>
            </a:r>
            <a:r>
              <a:rPr lang="es-AR" dirty="0">
                <a:latin typeface="+mj-lt"/>
              </a:rPr>
              <a:t> </a:t>
            </a:r>
            <a:r>
              <a:rPr lang="es-AR" dirty="0" err="1">
                <a:latin typeface="+mj-lt"/>
              </a:rPr>
              <a:t>directory</a:t>
            </a:r>
            <a:r>
              <a:rPr lang="es-AR" dirty="0">
                <a:latin typeface="+mj-lt"/>
              </a:rPr>
              <a:t>)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es-ES" dirty="0">
                <a:latin typeface="+mj-lt"/>
              </a:rPr>
            </a:br>
            <a:endParaRPr lang="es-ES" dirty="0">
              <a:latin typeface="+mj-lt"/>
            </a:endParaRPr>
          </a:p>
          <a:p>
            <a:pPr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s-ES" dirty="0">
                <a:latin typeface="+mj-lt"/>
              </a:rPr>
              <a:t>También podríamos hacer: 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b="1" dirty="0" err="1">
                <a:latin typeface="+mj-lt"/>
              </a:rPr>
              <a:t>git</a:t>
            </a:r>
            <a:r>
              <a:rPr lang="es-AR" b="1" dirty="0">
                <a:latin typeface="+mj-lt"/>
              </a:rPr>
              <a:t> </a:t>
            </a:r>
            <a:r>
              <a:rPr lang="es-AR" b="1" dirty="0" err="1">
                <a:latin typeface="+mj-lt"/>
              </a:rPr>
              <a:t>reset</a:t>
            </a:r>
            <a:r>
              <a:rPr lang="es-AR" b="1" dirty="0">
                <a:latin typeface="+mj-lt"/>
              </a:rPr>
              <a:t> --</a:t>
            </a:r>
            <a:r>
              <a:rPr lang="es-AR" b="1" dirty="0" err="1">
                <a:latin typeface="+mj-lt"/>
              </a:rPr>
              <a:t>hard</a:t>
            </a:r>
            <a:r>
              <a:rPr lang="es-AR" b="1" dirty="0">
                <a:latin typeface="+mj-lt"/>
              </a:rPr>
              <a:t> HEAD -- . </a:t>
            </a:r>
            <a:r>
              <a:rPr lang="es-AR" dirty="0">
                <a:latin typeface="+mj-lt"/>
              </a:rPr>
              <a:t>    </a:t>
            </a:r>
            <a:r>
              <a:rPr lang="es-AR" sz="1400" dirty="0">
                <a:latin typeface="+mj-lt"/>
              </a:rPr>
              <a:t> </a:t>
            </a:r>
            <a:r>
              <a:rPr lang="es-AR" dirty="0">
                <a:latin typeface="+mj-lt"/>
              </a:rPr>
              <a:t>(la diferencia es que borra los cambios)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>
              <a:latin typeface="+mj-lt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AR" dirty="0">
                <a:latin typeface="+mj-lt"/>
              </a:rPr>
              <a:t>Y con el siguiente comando podremos ver todos los </a:t>
            </a:r>
            <a:r>
              <a:rPr lang="es-AR" dirty="0" err="1">
                <a:latin typeface="+mj-lt"/>
              </a:rPr>
              <a:t>commits</a:t>
            </a:r>
            <a:r>
              <a:rPr lang="es-AR" dirty="0">
                <a:latin typeface="+mj-lt"/>
              </a:rPr>
              <a:t> realizados: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AR" b="1" dirty="0">
                <a:latin typeface="+mj-lt"/>
              </a:rPr>
              <a:t>	</a:t>
            </a:r>
            <a:r>
              <a:rPr lang="es-AR" b="1" dirty="0" err="1">
                <a:latin typeface="+mj-lt"/>
              </a:rPr>
              <a:t>git</a:t>
            </a:r>
            <a:r>
              <a:rPr lang="es-AR" b="1" dirty="0">
                <a:latin typeface="+mj-lt"/>
              </a:rPr>
              <a:t> log --online</a:t>
            </a:r>
            <a:endParaRPr lang="en-GB" dirty="0">
              <a:latin typeface="+mj-lt"/>
            </a:endParaRPr>
          </a:p>
          <a:p>
            <a:r>
              <a:rPr lang="es-AR" b="0" dirty="0">
                <a:effectLst/>
                <a:latin typeface="+mj-lt"/>
              </a:rPr>
              <a:t>Conectar el repositorio remoto con el repositorio local (por única vez):</a:t>
            </a:r>
          </a:p>
          <a:p>
            <a:pPr marL="0" indent="0">
              <a:buNone/>
            </a:pPr>
            <a:r>
              <a:rPr lang="es-AR" dirty="0">
                <a:latin typeface="+mj-lt"/>
              </a:rPr>
              <a:t>	</a:t>
            </a:r>
            <a:r>
              <a:rPr lang="es-AR" b="1" dirty="0" err="1">
                <a:latin typeface="+mj-lt"/>
              </a:rPr>
              <a:t>git</a:t>
            </a:r>
            <a:r>
              <a:rPr lang="es-AR" b="1" dirty="0">
                <a:latin typeface="+mj-lt"/>
              </a:rPr>
              <a:t> remote </a:t>
            </a:r>
            <a:r>
              <a:rPr lang="es-AR" b="1" dirty="0" err="1">
                <a:latin typeface="+mj-lt"/>
              </a:rPr>
              <a:t>add</a:t>
            </a:r>
            <a:r>
              <a:rPr lang="es-AR" b="1" dirty="0">
                <a:latin typeface="+mj-lt"/>
              </a:rPr>
              <a:t> </a:t>
            </a:r>
            <a:r>
              <a:rPr lang="es-AR" b="1" dirty="0" err="1">
                <a:latin typeface="+mj-lt"/>
              </a:rPr>
              <a:t>origin</a:t>
            </a:r>
            <a:r>
              <a:rPr lang="es-AR" b="1" dirty="0">
                <a:latin typeface="+mj-lt"/>
              </a:rPr>
              <a:t> “</a:t>
            </a:r>
            <a:r>
              <a:rPr lang="es-AR" b="1" dirty="0" err="1">
                <a:latin typeface="+mj-lt"/>
              </a:rPr>
              <a:t>urlRepositorio</a:t>
            </a:r>
            <a:r>
              <a:rPr lang="es-AR" b="1" dirty="0">
                <a:latin typeface="+mj-lt"/>
              </a:rPr>
              <a:t>”</a:t>
            </a:r>
          </a:p>
          <a:p>
            <a:r>
              <a:rPr lang="es-AR" b="0" dirty="0">
                <a:effectLst/>
                <a:latin typeface="+mj-lt"/>
              </a:rPr>
              <a:t>Traer cambios del repositorio remoto. (Mejor conocido como “</a:t>
            </a:r>
            <a:r>
              <a:rPr lang="es-AR" b="0" dirty="0" err="1">
                <a:effectLst/>
                <a:latin typeface="+mj-lt"/>
              </a:rPr>
              <a:t>pulleo</a:t>
            </a:r>
            <a:r>
              <a:rPr lang="es-AR" b="0" dirty="0">
                <a:effectLst/>
                <a:latin typeface="+mj-lt"/>
              </a:rPr>
              <a:t>” o “</a:t>
            </a:r>
            <a:r>
              <a:rPr lang="es-AR" b="0" dirty="0" err="1">
                <a:effectLst/>
                <a:latin typeface="+mj-lt"/>
              </a:rPr>
              <a:t>fetcheo</a:t>
            </a:r>
            <a:r>
              <a:rPr lang="es-AR" b="0" dirty="0">
                <a:effectLst/>
                <a:latin typeface="+mj-lt"/>
              </a:rPr>
              <a:t>”)</a:t>
            </a:r>
          </a:p>
          <a:p>
            <a:pPr marL="0" indent="0">
              <a:buNone/>
            </a:pPr>
            <a:r>
              <a:rPr lang="es-AR" b="0" dirty="0">
                <a:effectLst/>
                <a:latin typeface="+mj-lt"/>
              </a:rPr>
              <a:t>	</a:t>
            </a:r>
            <a:r>
              <a:rPr lang="es-AR" b="1" dirty="0" err="1">
                <a:effectLst/>
                <a:latin typeface="+mj-lt"/>
              </a:rPr>
              <a:t>git</a:t>
            </a:r>
            <a:r>
              <a:rPr lang="es-AR" b="1" dirty="0">
                <a:effectLst/>
                <a:latin typeface="+mj-lt"/>
              </a:rPr>
              <a:t> </a:t>
            </a:r>
            <a:r>
              <a:rPr lang="es-AR" b="1" dirty="0" err="1">
                <a:effectLst/>
                <a:latin typeface="+mj-lt"/>
              </a:rPr>
              <a:t>pull</a:t>
            </a:r>
            <a:r>
              <a:rPr lang="es-AR" b="1" dirty="0">
                <a:effectLst/>
                <a:latin typeface="+mj-lt"/>
              </a:rPr>
              <a:t> // </a:t>
            </a:r>
            <a:r>
              <a:rPr lang="es-AR" b="1" dirty="0" err="1">
                <a:effectLst/>
                <a:latin typeface="+mj-lt"/>
              </a:rPr>
              <a:t>git</a:t>
            </a:r>
            <a:r>
              <a:rPr lang="es-AR" b="1" dirty="0">
                <a:effectLst/>
                <a:latin typeface="+mj-lt"/>
              </a:rPr>
              <a:t> </a:t>
            </a:r>
            <a:r>
              <a:rPr lang="es-AR" b="1" dirty="0" err="1">
                <a:effectLst/>
                <a:latin typeface="+mj-lt"/>
              </a:rPr>
              <a:t>fetch</a:t>
            </a:r>
            <a:endParaRPr lang="es-AR" b="1" dirty="0">
              <a:effectLst/>
              <a:latin typeface="+mj-lt"/>
            </a:endParaRPr>
          </a:p>
          <a:p>
            <a:r>
              <a:rPr lang="es-AR" b="0" dirty="0">
                <a:effectLst/>
                <a:latin typeface="+mj-lt"/>
              </a:rPr>
              <a:t>Y para saber a que repositorio remoto estamos conectados utilizamos:</a:t>
            </a:r>
          </a:p>
          <a:p>
            <a:pPr marL="0" indent="0">
              <a:buNone/>
            </a:pPr>
            <a:r>
              <a:rPr lang="es-AR" dirty="0">
                <a:latin typeface="+mj-lt"/>
              </a:rPr>
              <a:t>	</a:t>
            </a:r>
            <a:r>
              <a:rPr lang="es-AR" b="1" dirty="0" err="1">
                <a:latin typeface="+mj-lt"/>
              </a:rPr>
              <a:t>git</a:t>
            </a:r>
            <a:r>
              <a:rPr lang="es-AR" b="1" dirty="0">
                <a:latin typeface="+mj-lt"/>
              </a:rPr>
              <a:t> remote -v</a:t>
            </a:r>
            <a:endParaRPr lang="es-AR" b="1" dirty="0"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61381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Git Branches: List, Create, Switch to, Merge, Push, &amp; Delete">
            <a:extLst>
              <a:ext uri="{FF2B5EF4-FFF2-40B4-BE49-F238E27FC236}">
                <a16:creationId xmlns:a16="http://schemas.microsoft.com/office/drawing/2014/main" id="{FBE2C3E7-1502-42F7-ACBA-0DB6B122E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71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6571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56EA42-4988-419C-8AA6-8F12E9736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err="1"/>
              <a:t>Branches</a:t>
            </a:r>
            <a:r>
              <a:rPr lang="es-AR" dirty="0"/>
              <a:t> o Ramas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B26A2F-00FA-4DCA-B39A-B819CE400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57178"/>
            <a:ext cx="10554574" cy="363651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s-AR" dirty="0">
                <a:latin typeface="+mj-lt"/>
              </a:rPr>
              <a:t>Las </a:t>
            </a:r>
            <a:r>
              <a:rPr lang="es-AR" dirty="0" err="1">
                <a:latin typeface="+mj-lt"/>
              </a:rPr>
              <a:t>branches</a:t>
            </a:r>
            <a:r>
              <a:rPr lang="es-AR" dirty="0">
                <a:latin typeface="+mj-lt"/>
              </a:rPr>
              <a:t>/ramas serán la división del estado de nuestro código. Esto nos va a permitir crear nuevos caminos en la evolución del código. Imaginemos por ejemplo que </a:t>
            </a:r>
            <a:r>
              <a:rPr lang="es-AR" dirty="0" err="1">
                <a:latin typeface="+mj-lt"/>
              </a:rPr>
              <a:t>querramos</a:t>
            </a:r>
            <a:r>
              <a:rPr lang="es-AR" dirty="0">
                <a:latin typeface="+mj-lt"/>
              </a:rPr>
              <a:t> desarrollar una nueva funcionalidad, o solucionar un error, no importa que tan grande sea el cambio se creará una nueva rama para alojar estos cambios. Al final de desarrollo se fusionará con nuestra rama master/</a:t>
            </a:r>
            <a:r>
              <a:rPr lang="es-AR" dirty="0" err="1">
                <a:latin typeface="+mj-lt"/>
              </a:rPr>
              <a:t>main</a:t>
            </a:r>
            <a:r>
              <a:rPr lang="es-AR" dirty="0">
                <a:latin typeface="+mj-lt"/>
              </a:rPr>
              <a:t>.</a:t>
            </a:r>
          </a:p>
          <a:p>
            <a:pPr marL="0" indent="0">
              <a:buNone/>
            </a:pPr>
            <a:r>
              <a:rPr lang="es-AR" b="1" dirty="0">
                <a:latin typeface="+mj-lt"/>
              </a:rPr>
              <a:t>Comandos de </a:t>
            </a:r>
            <a:r>
              <a:rPr lang="es-AR" b="1" dirty="0" err="1">
                <a:latin typeface="+mj-lt"/>
              </a:rPr>
              <a:t>branches</a:t>
            </a:r>
            <a:r>
              <a:rPr lang="es-AR" b="1" dirty="0">
                <a:latin typeface="+mj-lt"/>
              </a:rPr>
              <a:t>: </a:t>
            </a:r>
          </a:p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Crear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una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rama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:                                 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git branch “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nombreRama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” </a:t>
            </a:r>
          </a:p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Eliminar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una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rama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:                              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git branch -D “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nombreRama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” </a:t>
            </a:r>
          </a:p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Cambiar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a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una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rama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:  </a:t>
            </a:r>
            <a:r>
              <a:rPr lang="en-GB" sz="1200" dirty="0">
                <a:latin typeface="+mj-lt"/>
                <a:ea typeface="Didact Gothic"/>
                <a:cs typeface="Didact Gothic"/>
                <a:sym typeface="Didact Gothic"/>
              </a:rPr>
              <a:t>                                </a:t>
            </a:r>
            <a:r>
              <a:rPr lang="en-GB" sz="500" dirty="0">
                <a:latin typeface="+mj-lt"/>
                <a:ea typeface="Didact Gothic"/>
                <a:cs typeface="Didact Gothic"/>
                <a:sym typeface="Didact Gothic"/>
              </a:rPr>
              <a:t>       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git checkout “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nombreRama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” </a:t>
            </a:r>
          </a:p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Listar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ramas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:                                     </a:t>
            </a:r>
            <a:r>
              <a:rPr lang="en-GB" sz="400" dirty="0">
                <a:latin typeface="+mj-lt"/>
                <a:ea typeface="Didact Gothic"/>
                <a:cs typeface="Didact Gothic"/>
                <a:sym typeface="Didact Gothic"/>
              </a:rPr>
              <a:t>               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git branch 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/ 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git branch -l</a:t>
            </a:r>
          </a:p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Listar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ramas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(locales y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remotas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):       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git branch 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-a</a:t>
            </a:r>
          </a:p>
          <a:p>
            <a:pPr marL="0" indent="0">
              <a:lnSpc>
                <a:spcPct val="115000"/>
              </a:lnSpc>
              <a:buClr>
                <a:schemeClr val="dk1"/>
              </a:buClr>
              <a:buSzPts val="1800"/>
              <a:buNone/>
            </a:pP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Fusionar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ramas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:   </a:t>
            </a:r>
            <a:r>
              <a:rPr lang="en-GB" sz="500" dirty="0">
                <a:latin typeface="+mj-lt"/>
                <a:ea typeface="Didact Gothic"/>
                <a:cs typeface="Didact Gothic"/>
                <a:sym typeface="Didact Gothic"/>
              </a:rPr>
              <a:t>                                                                                                        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git merge “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nombreRama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” (de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esta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rama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voy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a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traer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los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cambios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)</a:t>
            </a:r>
          </a:p>
          <a:p>
            <a:pPr marL="0" indent="0">
              <a:lnSpc>
                <a:spcPct val="115000"/>
              </a:lnSpc>
              <a:buClr>
                <a:schemeClr val="dk1"/>
              </a:buClr>
              <a:buSzPts val="1800"/>
              <a:buNone/>
            </a:pP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Ver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diferencia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dirty="0" err="1">
                <a:latin typeface="+mj-lt"/>
                <a:ea typeface="Didact Gothic"/>
                <a:cs typeface="Didact Gothic"/>
                <a:sym typeface="Didact Gothic"/>
              </a:rPr>
              <a:t>ramas</a:t>
            </a:r>
            <a:r>
              <a:rPr lang="en-GB" dirty="0">
                <a:latin typeface="+mj-lt"/>
                <a:ea typeface="Didact Gothic"/>
                <a:cs typeface="Didact Gothic"/>
                <a:sym typeface="Didact Gothic"/>
              </a:rPr>
              <a:t>:                         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git merge diff “nombreRama”..“nombreRama2”</a:t>
            </a:r>
          </a:p>
          <a:p>
            <a:pPr marL="0" indent="0">
              <a:lnSpc>
                <a:spcPct val="115000"/>
              </a:lnSpc>
              <a:buClr>
                <a:schemeClr val="dk1"/>
              </a:buClr>
              <a:buSzPts val="1800"/>
              <a:buNone/>
            </a:pPr>
            <a:endParaRPr lang="en-GB" b="1" dirty="0">
              <a:latin typeface="+mj-lt"/>
              <a:ea typeface="Didact Gothic"/>
              <a:cs typeface="Didact Gothic"/>
              <a:sym typeface="Didact Gothic"/>
            </a:endParaRPr>
          </a:p>
          <a:p>
            <a:pPr marL="0" indent="0">
              <a:lnSpc>
                <a:spcPct val="115000"/>
              </a:lnSpc>
              <a:buClr>
                <a:schemeClr val="dk1"/>
              </a:buClr>
              <a:buSzPts val="1800"/>
              <a:buNone/>
            </a:pP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DISCLAIMER: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Cuidado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con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los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conflictos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,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estos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se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dará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cuando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dos personas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trabajen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sobre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un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mismo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archivo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y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modifiquen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las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mismas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lineas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de Código.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Deberán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resolverlo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y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quedarse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con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alguno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de las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cambios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hechos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por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alguna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parte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del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equipo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que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haya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trabajado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en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dicho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 </a:t>
            </a:r>
            <a:r>
              <a:rPr lang="en-GB" b="1" dirty="0" err="1">
                <a:latin typeface="+mj-lt"/>
                <a:ea typeface="Didact Gothic"/>
                <a:cs typeface="Didact Gothic"/>
                <a:sym typeface="Didact Gothic"/>
              </a:rPr>
              <a:t>archivo</a:t>
            </a:r>
            <a:r>
              <a:rPr lang="en-GB" b="1" dirty="0">
                <a:latin typeface="+mj-lt"/>
                <a:ea typeface="Didact Gothic"/>
                <a:cs typeface="Didact Gothic"/>
                <a:sym typeface="Didact Gothic"/>
              </a:rPr>
              <a:t>.</a:t>
            </a:r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365564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nvest now in this git branch merging meme ! : r/MemeEconomy">
            <a:extLst>
              <a:ext uri="{FF2B5EF4-FFF2-40B4-BE49-F238E27FC236}">
                <a16:creationId xmlns:a16="http://schemas.microsoft.com/office/drawing/2014/main" id="{7FAC2CAE-FEC6-4DB9-9A06-71BC7A2BDF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383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routine GIF">
            <a:extLst>
              <a:ext uri="{FF2B5EF4-FFF2-40B4-BE49-F238E27FC236}">
                <a16:creationId xmlns:a16="http://schemas.microsoft.com/office/drawing/2014/main" id="{051A5C67-BF3F-4105-B611-48D4EA383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61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069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3EB52F-29EE-4759-BCF5-7BC6829B6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Rutina básica del programador (?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0483A2D-B727-44C5-8C46-F0C75C482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708" y="2834683"/>
            <a:ext cx="10554574" cy="3636511"/>
          </a:xfrm>
        </p:spPr>
        <p:txBody>
          <a:bodyPr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dirty="0"/>
              <a:t>Por primera vez: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init</a:t>
            </a:r>
            <a:r>
              <a:rPr lang="es-ES" b="1" dirty="0"/>
              <a:t>                                                            </a:t>
            </a:r>
            <a:r>
              <a:rPr lang="es-ES" sz="1300" dirty="0"/>
              <a:t>Inicia </a:t>
            </a:r>
            <a:r>
              <a:rPr lang="es-ES" sz="1300" dirty="0" err="1"/>
              <a:t>git</a:t>
            </a:r>
            <a:r>
              <a:rPr lang="es-ES" sz="1300" dirty="0"/>
              <a:t> (crea </a:t>
            </a:r>
            <a:r>
              <a:rPr lang="es-ES" sz="1300" dirty="0" err="1"/>
              <a:t>reposotorio</a:t>
            </a:r>
            <a:r>
              <a:rPr lang="es-ES" sz="1300" dirty="0"/>
              <a:t> local)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/>
              <a:t>git</a:t>
            </a:r>
            <a:r>
              <a:rPr lang="es-ES" b="1" dirty="0"/>
              <a:t> remote </a:t>
            </a:r>
            <a:r>
              <a:rPr lang="es-ES" b="1" dirty="0" err="1"/>
              <a:t>add</a:t>
            </a:r>
            <a:r>
              <a:rPr lang="es-ES" b="1" dirty="0"/>
              <a:t> </a:t>
            </a:r>
            <a:r>
              <a:rPr lang="es-ES" b="1" dirty="0" err="1"/>
              <a:t>origin</a:t>
            </a:r>
            <a:r>
              <a:rPr lang="es-ES" b="1" dirty="0"/>
              <a:t> “</a:t>
            </a:r>
            <a:r>
              <a:rPr lang="es-ES" b="1" dirty="0" err="1"/>
              <a:t>urlRepositorio</a:t>
            </a:r>
            <a:r>
              <a:rPr lang="es-ES" b="1" dirty="0"/>
              <a:t>”     </a:t>
            </a:r>
            <a:r>
              <a:rPr lang="es-ES" sz="1300" dirty="0"/>
              <a:t>Conecta tu repositorio remoto con tu repositorio local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/>
              <a:t>git</a:t>
            </a:r>
            <a:r>
              <a:rPr lang="es-ES" b="1" dirty="0"/>
              <a:t> clone 						     </a:t>
            </a:r>
            <a:r>
              <a:rPr lang="es-ES" sz="1300" dirty="0"/>
              <a:t>Conecta tu repositorio remoto con tu repositorio local trayendo lo del repositorio remoto</a:t>
            </a:r>
            <a:endParaRPr lang="es-ES" sz="13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500" b="1" dirty="0"/>
              <a:t>Frecuentemente en uso: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500" b="1" dirty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dirty="0" err="1"/>
              <a:t>git</a:t>
            </a:r>
            <a:r>
              <a:rPr lang="es-ES" sz="1600" b="1" dirty="0"/>
              <a:t> </a:t>
            </a:r>
            <a:r>
              <a:rPr lang="es-ES" sz="1600" b="1" dirty="0" err="1"/>
              <a:t>pull</a:t>
            </a:r>
            <a:r>
              <a:rPr lang="es-ES" sz="1600" b="1" dirty="0"/>
              <a:t> </a:t>
            </a:r>
            <a:r>
              <a:rPr lang="es-ES" sz="1600" b="1" dirty="0" err="1"/>
              <a:t>origin</a:t>
            </a:r>
            <a:r>
              <a:rPr lang="es-ES" sz="1600" b="1" dirty="0"/>
              <a:t> “</a:t>
            </a:r>
            <a:r>
              <a:rPr lang="es-ES" sz="1600" b="1" dirty="0" err="1"/>
              <a:t>nombreRamaR</a:t>
            </a:r>
            <a:r>
              <a:rPr lang="es-ES" sz="1600" b="1" dirty="0"/>
              <a:t>”                 </a:t>
            </a:r>
            <a:r>
              <a:rPr lang="es-ES" sz="1600" dirty="0"/>
              <a:t>Trae cambios del repositorio remoto (“</a:t>
            </a:r>
            <a:r>
              <a:rPr lang="es-ES" sz="1600" dirty="0" err="1"/>
              <a:t>pullea</a:t>
            </a:r>
            <a:r>
              <a:rPr lang="es-ES" sz="1600" dirty="0"/>
              <a:t>”)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add</a:t>
            </a:r>
            <a:r>
              <a:rPr lang="es-ES" b="1" dirty="0"/>
              <a:t> .                                                        </a:t>
            </a:r>
            <a:r>
              <a:rPr lang="es-ES" sz="1300" dirty="0"/>
              <a:t>Si todos los cambios </a:t>
            </a:r>
            <a:r>
              <a:rPr lang="es-ES" sz="1300" dirty="0" err="1"/>
              <a:t>estan</a:t>
            </a:r>
            <a:r>
              <a:rPr lang="es-ES" sz="1300" dirty="0"/>
              <a:t> bien los paso al </a:t>
            </a:r>
            <a:r>
              <a:rPr lang="es-ES" sz="1300" dirty="0" err="1"/>
              <a:t>staging</a:t>
            </a:r>
            <a:r>
              <a:rPr lang="es-ES" sz="1300" dirty="0"/>
              <a:t> </a:t>
            </a:r>
            <a:r>
              <a:rPr lang="es-ES" sz="1300" dirty="0" err="1"/>
              <a:t>area</a:t>
            </a:r>
            <a:endParaRPr lang="es-E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commit</a:t>
            </a:r>
            <a:r>
              <a:rPr lang="es-ES" b="1" dirty="0"/>
              <a:t> -m “mensaje”                          </a:t>
            </a:r>
            <a:r>
              <a:rPr lang="es-ES" sz="1300" dirty="0"/>
              <a:t>Confirmo cambios y dejo registro (“los </a:t>
            </a:r>
            <a:r>
              <a:rPr lang="es-ES" sz="1300" dirty="0" err="1"/>
              <a:t>commiteo</a:t>
            </a:r>
            <a:r>
              <a:rPr lang="es-ES" sz="1300" dirty="0"/>
              <a:t>”)</a:t>
            </a:r>
            <a:endParaRPr lang="es-ES" sz="13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push</a:t>
            </a:r>
            <a:r>
              <a:rPr lang="es-ES" b="1" dirty="0"/>
              <a:t> </a:t>
            </a:r>
            <a:r>
              <a:rPr lang="es-ES" b="1" dirty="0" err="1"/>
              <a:t>origin</a:t>
            </a:r>
            <a:r>
              <a:rPr lang="es-ES" b="1" dirty="0"/>
              <a:t> “</a:t>
            </a:r>
            <a:r>
              <a:rPr lang="es-ES" b="1" dirty="0" err="1"/>
              <a:t>nombreRamaR</a:t>
            </a:r>
            <a:r>
              <a:rPr lang="es-ES" b="1" dirty="0"/>
              <a:t>”               </a:t>
            </a:r>
            <a:r>
              <a:rPr lang="es-ES" sz="1300" dirty="0" err="1"/>
              <a:t>Envia</a:t>
            </a:r>
            <a:r>
              <a:rPr lang="es-ES" sz="1300" dirty="0"/>
              <a:t> cambios que están </a:t>
            </a:r>
            <a:r>
              <a:rPr lang="es-ES" sz="1300" dirty="0" err="1"/>
              <a:t>commiteados</a:t>
            </a:r>
            <a:r>
              <a:rPr lang="es-ES" sz="1300" dirty="0"/>
              <a:t> al repositorio remoto (“</a:t>
            </a:r>
            <a:r>
              <a:rPr lang="es-ES" sz="1300" dirty="0" err="1"/>
              <a:t>pushea</a:t>
            </a:r>
            <a:r>
              <a:rPr lang="es-ES" sz="1300" dirty="0"/>
              <a:t>”)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dirty="0"/>
              <a:t>Asegurarte corroborar que estás ubicado en la rama local correcta con </a:t>
            </a:r>
            <a:r>
              <a:rPr lang="es-ES" b="1" dirty="0" err="1"/>
              <a:t>git</a:t>
            </a:r>
            <a:r>
              <a:rPr lang="es-ES" b="1" dirty="0"/>
              <a:t> </a:t>
            </a:r>
            <a:r>
              <a:rPr lang="es-ES" b="1" dirty="0" err="1"/>
              <a:t>branch</a:t>
            </a:r>
            <a:endParaRPr lang="es-E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Recordar ir viendo con </a:t>
            </a:r>
            <a:r>
              <a:rPr lang="es-ES" b="1" dirty="0" err="1"/>
              <a:t>git</a:t>
            </a:r>
            <a:r>
              <a:rPr lang="es-ES" b="1" dirty="0"/>
              <a:t> status </a:t>
            </a:r>
            <a:r>
              <a:rPr lang="es-ES" dirty="0"/>
              <a:t>el estado de cada uno (revisar que sean correctos los cambios)</a:t>
            </a:r>
          </a:p>
          <a:p>
            <a:endParaRPr lang="es-AR" dirty="0">
              <a:latin typeface="+mj-lt"/>
            </a:endParaRPr>
          </a:p>
          <a:p>
            <a:endParaRPr lang="es-AR" b="0" dirty="0">
              <a:effectLst/>
              <a:latin typeface="+mj-lt"/>
            </a:endParaRPr>
          </a:p>
          <a:p>
            <a:endParaRPr lang="es-AR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399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ode Coding GIF by EscuelaDevRock">
            <a:extLst>
              <a:ext uri="{FF2B5EF4-FFF2-40B4-BE49-F238E27FC236}">
                <a16:creationId xmlns:a16="http://schemas.microsoft.com/office/drawing/2014/main" id="{74BBC436-0665-4749-A0C8-1BA5C2811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8996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87146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Git Cheat Sheet 📄 (50 commands + PDF and poster) - DEV Community 👩‍💻👨‍💻">
            <a:extLst>
              <a:ext uri="{FF2B5EF4-FFF2-40B4-BE49-F238E27FC236}">
                <a16:creationId xmlns:a16="http://schemas.microsoft.com/office/drawing/2014/main" id="{CC71EFB1-5ECB-4F1A-A4C2-7CB2556D1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23269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Leaving See Ya GIF by MOODMAN">
            <a:extLst>
              <a:ext uri="{FF2B5EF4-FFF2-40B4-BE49-F238E27FC236}">
                <a16:creationId xmlns:a16="http://schemas.microsoft.com/office/drawing/2014/main" id="{1D134647-D2E0-4B0F-9EF4-0A7DB69B1D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3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3393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D3D322-2850-46DB-A550-963E48BF7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Git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DE1CDC-97CF-4B5F-BEF7-A58CA226E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608180"/>
            <a:ext cx="10554574" cy="3636511"/>
          </a:xfrm>
        </p:spPr>
        <p:txBody>
          <a:bodyPr>
            <a:normAutofit/>
          </a:bodyPr>
          <a:lstStyle/>
          <a:p>
            <a:r>
              <a:rPr lang="es-AR" dirty="0"/>
              <a:t>Git es un software de control de versionado. Es decir que nos permite gestionar los distintos cambios sobre los elementos de nuestros proyectos.</a:t>
            </a:r>
          </a:p>
          <a:p>
            <a:r>
              <a:rPr lang="es-AR" dirty="0"/>
              <a:t>Nos permite programar colaborativamente facilitando la participación de todos los integrantes del equipo de trabajo en cualquier parte.</a:t>
            </a:r>
          </a:p>
          <a:p>
            <a:r>
              <a:rPr lang="es-AR" dirty="0">
                <a:solidFill>
                  <a:schemeClr val="tx1"/>
                </a:solidFill>
              </a:rPr>
              <a:t>Al ser un controlador de versiones va a quedar registro de los distintos cambios hechos en cualquier momento en el código, permitiéndonos acceder a versiones anteriores del código.</a:t>
            </a:r>
            <a:endParaRPr lang="es-AR" dirty="0"/>
          </a:p>
          <a:p>
            <a:r>
              <a:rPr lang="es-AR" dirty="0"/>
              <a:t>Todo nuestro código queda almacenado en un repositorio.</a:t>
            </a:r>
          </a:p>
        </p:txBody>
      </p:sp>
    </p:spTree>
    <p:extLst>
      <p:ext uri="{BB962C8B-B14F-4D97-AF65-F5344CB8AC3E}">
        <p14:creationId xmlns:p14="http://schemas.microsoft.com/office/powerpoint/2010/main" val="1326010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oom server GIF">
            <a:extLst>
              <a:ext uri="{FF2B5EF4-FFF2-40B4-BE49-F238E27FC236}">
                <a16:creationId xmlns:a16="http://schemas.microsoft.com/office/drawing/2014/main" id="{48853B88-80CC-4B13-A8AB-8B28FD8DD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4722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F6E001-0B1A-413C-970B-FE9AA2691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Repositorios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E18DF9-09BF-420B-B892-E33C20C58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AR" dirty="0"/>
              <a:t>Un repositorio es un espacio centralizado donde se almacena, organiza, mantiene y difunde información.</a:t>
            </a:r>
            <a:endParaRPr lang="es-A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effectLst/>
                <a:latin typeface="+mj-lt"/>
              </a:rPr>
              <a:t>Será “la carpeta” o espacio donde guardaremos nuestro proyecto para más adelante compartirlo con el resto del equipo</a:t>
            </a:r>
            <a:endParaRPr lang="es-A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effectLst/>
                <a:latin typeface="+mj-lt"/>
              </a:rPr>
              <a:t>Los repositorios pueden ser tanto de público acceso como privados.</a:t>
            </a:r>
            <a:endParaRPr lang="es-AR" b="0" dirty="0">
              <a:solidFill>
                <a:srgbClr val="9CDCFE"/>
              </a:solidFill>
              <a:effectLst/>
              <a:latin typeface="Consolas" panose="020B0609020204030204" pitchFamily="49" charset="0"/>
            </a:endParaRPr>
          </a:p>
          <a:p>
            <a:r>
              <a:rPr lang="es-AR" dirty="0">
                <a:latin typeface="+mj-lt"/>
              </a:rPr>
              <a:t>Repositorio local: Es el espacio que tenemos en nuestra computadora de forma local.</a:t>
            </a:r>
          </a:p>
          <a:p>
            <a:r>
              <a:rPr lang="es-AR" dirty="0">
                <a:latin typeface="+mj-lt"/>
              </a:rPr>
              <a:t>Repositorio remoto: Será un espacio que nos permitirá almacenar nuestro trabajo y acceder al mismo en cualquier parte. </a:t>
            </a:r>
            <a:r>
              <a:rPr lang="es-AR" dirty="0" err="1">
                <a:latin typeface="+mj-lt"/>
              </a:rPr>
              <a:t>Ej</a:t>
            </a:r>
            <a:r>
              <a:rPr lang="es-AR" dirty="0">
                <a:latin typeface="+mj-lt"/>
              </a:rPr>
              <a:t>: GitHub, </a:t>
            </a:r>
            <a:r>
              <a:rPr lang="es-AR" dirty="0" err="1">
                <a:latin typeface="+mj-lt"/>
              </a:rPr>
              <a:t>GitLab</a:t>
            </a:r>
            <a:r>
              <a:rPr lang="es-AR" dirty="0">
                <a:latin typeface="+mj-lt"/>
              </a:rPr>
              <a:t>, </a:t>
            </a:r>
            <a:r>
              <a:rPr lang="es-AR" dirty="0" err="1">
                <a:latin typeface="+mj-lt"/>
              </a:rPr>
              <a:t>Bitbucket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640356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37;p9">
            <a:extLst>
              <a:ext uri="{FF2B5EF4-FFF2-40B4-BE49-F238E27FC236}">
                <a16:creationId xmlns:a16="http://schemas.microsoft.com/office/drawing/2014/main" id="{95144D3B-7D1D-4DBE-95FD-11C3876E901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5447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4C0433-3807-4F76-A5FC-265E5F943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Instalación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4C46C0-FA63-40BD-9E0F-5C4AE8BC8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/>
              <a:t>Windows: visitar el sitio </a:t>
            </a:r>
            <a:r>
              <a:rPr lang="es-AR" sz="1800" b="0" i="0" u="sng" strike="noStrike" dirty="0">
                <a:solidFill>
                  <a:srgbClr val="00B0F0"/>
                </a:solidFill>
                <a:effectLst/>
                <a:latin typeface="Open Sans" panose="020B060603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</a:t>
            </a:r>
            <a:r>
              <a:rPr lang="es-AR" sz="1800" b="0" i="0" u="sng" strike="noStrike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AR" sz="1800" b="0" i="0" strike="noStrike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AR" sz="1800" b="0" i="0" strike="noStrike" dirty="0">
                <a:effectLst/>
                <a:latin typeface="+mj-lt"/>
              </a:rPr>
              <a:t>Hacer </a:t>
            </a:r>
            <a:r>
              <a:rPr lang="es-AR" sz="1800" b="0" i="0" strike="noStrike" dirty="0" err="1">
                <a:effectLst/>
                <a:latin typeface="+mj-lt"/>
              </a:rPr>
              <a:t>click</a:t>
            </a:r>
            <a:r>
              <a:rPr lang="es-AR" sz="1800" b="0" i="0" strike="noStrike" dirty="0">
                <a:effectLst/>
                <a:latin typeface="+mj-lt"/>
              </a:rPr>
              <a:t> en el enlace de descarga y seguir las instrucciones del instalador. Las opciones marcadas permiten el buen funcionamiento y no deberíamos cambiar nada.</a:t>
            </a:r>
          </a:p>
          <a:p>
            <a:r>
              <a:rPr lang="es-AR" dirty="0"/>
              <a:t>Mac: Para el caso de Mac, </a:t>
            </a:r>
            <a:r>
              <a:rPr lang="es-AR" dirty="0" err="1"/>
              <a:t>git</a:t>
            </a:r>
            <a:r>
              <a:rPr lang="es-AR" dirty="0"/>
              <a:t> ya viene instalado y listo para usar. Probaremos el comando “</a:t>
            </a:r>
            <a:r>
              <a:rPr lang="es-AR" dirty="0" err="1"/>
              <a:t>git</a:t>
            </a:r>
            <a:r>
              <a:rPr lang="es-AR" dirty="0"/>
              <a:t> –versión” desde la terminal/consola, para verificarlo. Esto nos indicará la versión de </a:t>
            </a:r>
            <a:r>
              <a:rPr lang="es-AR" dirty="0" err="1"/>
              <a:t>git</a:t>
            </a:r>
            <a:r>
              <a:rPr lang="es-AR" dirty="0"/>
              <a:t> instalada.</a:t>
            </a:r>
            <a:endParaRPr lang="es-AR" sz="1800" b="0" i="0" strike="noStrike" dirty="0">
              <a:effectLst/>
              <a:latin typeface="+mj-lt"/>
            </a:endParaRPr>
          </a:p>
          <a:p>
            <a:r>
              <a:rPr lang="es-AR" dirty="0"/>
              <a:t>Linux: En el caso de Linux debemos ejecutar los comandos “sudo </a:t>
            </a:r>
            <a:r>
              <a:rPr lang="es-AR" dirty="0" err="1"/>
              <a:t>apt</a:t>
            </a:r>
            <a:r>
              <a:rPr lang="es-AR" dirty="0"/>
              <a:t> </a:t>
            </a:r>
            <a:r>
              <a:rPr lang="es-AR" dirty="0" err="1"/>
              <a:t>get</a:t>
            </a:r>
            <a:r>
              <a:rPr lang="es-AR" dirty="0"/>
              <a:t> </a:t>
            </a:r>
            <a:r>
              <a:rPr lang="es-AR" dirty="0" err="1"/>
              <a:t>update</a:t>
            </a:r>
            <a:r>
              <a:rPr lang="es-AR" dirty="0"/>
              <a:t>” y “sudo </a:t>
            </a:r>
            <a:r>
              <a:rPr lang="es-AR" dirty="0" err="1"/>
              <a:t>apt</a:t>
            </a:r>
            <a:r>
              <a:rPr lang="es-AR" dirty="0"/>
              <a:t> </a:t>
            </a:r>
            <a:r>
              <a:rPr lang="es-AR" dirty="0" err="1"/>
              <a:t>install</a:t>
            </a:r>
            <a:r>
              <a:rPr lang="es-AR" dirty="0"/>
              <a:t> </a:t>
            </a:r>
            <a:r>
              <a:rPr lang="es-AR" dirty="0" err="1"/>
              <a:t>git</a:t>
            </a:r>
            <a:r>
              <a:rPr lang="es-AR" dirty="0"/>
              <a:t>”.</a:t>
            </a:r>
            <a:endParaRPr lang="es-AR" sz="1800" b="0" i="0" strike="noStrike" dirty="0">
              <a:effectLst/>
              <a:latin typeface="+mj-lt"/>
            </a:endParaRPr>
          </a:p>
          <a:p>
            <a:endParaRPr lang="es-AR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9677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ire Code GIF by Locaweb">
            <a:extLst>
              <a:ext uri="{FF2B5EF4-FFF2-40B4-BE49-F238E27FC236}">
                <a16:creationId xmlns:a16="http://schemas.microsoft.com/office/drawing/2014/main" id="{846AE92F-707C-4759-A987-17EC646F4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207" y="-81793"/>
            <a:ext cx="7021585" cy="7021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2584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D80EF6-44FB-4226-828F-1537C3448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Comandos de configuración </a:t>
            </a:r>
            <a:r>
              <a:rPr lang="es-AR" dirty="0" err="1"/>
              <a:t>git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3243DA-9A0B-4FD2-86B5-3B4D50E7F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s-AR" dirty="0" err="1"/>
              <a:t>git</a:t>
            </a:r>
            <a:r>
              <a:rPr lang="es-AR" dirty="0"/>
              <a:t> --</a:t>
            </a:r>
            <a:r>
              <a:rPr lang="es-AR" dirty="0" err="1"/>
              <a:t>version</a:t>
            </a:r>
            <a:endParaRPr lang="es-AR" dirty="0"/>
          </a:p>
          <a:p>
            <a:pPr algn="ctr"/>
            <a:r>
              <a:rPr lang="es-AR" dirty="0" err="1"/>
              <a:t>git</a:t>
            </a:r>
            <a:r>
              <a:rPr lang="es-AR" dirty="0"/>
              <a:t> </a:t>
            </a:r>
            <a:r>
              <a:rPr lang="es-AR" dirty="0" err="1"/>
              <a:t>config</a:t>
            </a:r>
            <a:r>
              <a:rPr lang="es-AR" dirty="0"/>
              <a:t> --global user.name “</a:t>
            </a:r>
            <a:r>
              <a:rPr lang="es-AR" dirty="0" err="1"/>
              <a:t>MiUsuario</a:t>
            </a:r>
            <a:r>
              <a:rPr lang="es-AR" dirty="0"/>
              <a:t>”</a:t>
            </a:r>
          </a:p>
          <a:p>
            <a:pPr algn="ctr"/>
            <a:r>
              <a:rPr lang="es-AR" dirty="0" err="1"/>
              <a:t>git</a:t>
            </a:r>
            <a:r>
              <a:rPr lang="es-AR" dirty="0"/>
              <a:t> </a:t>
            </a:r>
            <a:r>
              <a:rPr lang="es-AR" dirty="0" err="1"/>
              <a:t>config</a:t>
            </a:r>
            <a:r>
              <a:rPr lang="es-AR" dirty="0"/>
              <a:t> --global </a:t>
            </a:r>
            <a:r>
              <a:rPr lang="es-AR" dirty="0" err="1"/>
              <a:t>user.email</a:t>
            </a:r>
            <a:r>
              <a:rPr lang="es-AR" dirty="0"/>
              <a:t> “miemail@ejemplo.com”</a:t>
            </a:r>
          </a:p>
          <a:p>
            <a:pPr algn="ctr"/>
            <a:r>
              <a:rPr lang="es-AR" dirty="0" err="1"/>
              <a:t>git</a:t>
            </a:r>
            <a:r>
              <a:rPr lang="es-AR" dirty="0"/>
              <a:t> </a:t>
            </a:r>
            <a:r>
              <a:rPr lang="es-AR" dirty="0" err="1"/>
              <a:t>config</a:t>
            </a:r>
            <a:r>
              <a:rPr lang="es-AR" dirty="0"/>
              <a:t> --</a:t>
            </a:r>
            <a:r>
              <a:rPr lang="es-AR" dirty="0" err="1"/>
              <a:t>list</a:t>
            </a:r>
            <a:endParaRPr lang="es-AR" dirty="0"/>
          </a:p>
          <a:p>
            <a:pPr algn="ctr"/>
            <a:r>
              <a:rPr lang="es-AR" dirty="0" err="1"/>
              <a:t>git</a:t>
            </a:r>
            <a:r>
              <a:rPr lang="es-AR" dirty="0"/>
              <a:t> </a:t>
            </a:r>
            <a:r>
              <a:rPr lang="es-AR" dirty="0" err="1"/>
              <a:t>config</a:t>
            </a:r>
            <a:r>
              <a:rPr lang="es-AR" dirty="0"/>
              <a:t> user.name</a:t>
            </a:r>
          </a:p>
        </p:txBody>
      </p:sp>
    </p:spTree>
    <p:extLst>
      <p:ext uri="{BB962C8B-B14F-4D97-AF65-F5344CB8AC3E}">
        <p14:creationId xmlns:p14="http://schemas.microsoft.com/office/powerpoint/2010/main" val="1399538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23595</TotalTime>
  <Words>1079</Words>
  <Application>Microsoft Office PowerPoint</Application>
  <PresentationFormat>Panorámica</PresentationFormat>
  <Paragraphs>107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7" baseType="lpstr">
      <vt:lpstr>Arial</vt:lpstr>
      <vt:lpstr>Century Gothic</vt:lpstr>
      <vt:lpstr>Consolas</vt:lpstr>
      <vt:lpstr>Open Sans</vt:lpstr>
      <vt:lpstr>Wingdings 2</vt:lpstr>
      <vt:lpstr>Citable</vt:lpstr>
      <vt:lpstr>Clase 13</vt:lpstr>
      <vt:lpstr>Presentación de PowerPoint</vt:lpstr>
      <vt:lpstr>Git</vt:lpstr>
      <vt:lpstr>Presentación de PowerPoint</vt:lpstr>
      <vt:lpstr>Repositorios</vt:lpstr>
      <vt:lpstr>Presentación de PowerPoint</vt:lpstr>
      <vt:lpstr>Instalación</vt:lpstr>
      <vt:lpstr>Presentación de PowerPoint</vt:lpstr>
      <vt:lpstr>Comandos de configuración git</vt:lpstr>
      <vt:lpstr>Presentación de PowerPoint</vt:lpstr>
      <vt:lpstr>Iniciando un proyecto</vt:lpstr>
      <vt:lpstr>Presentación de PowerPoint</vt:lpstr>
      <vt:lpstr>Resumen de algunos comandos</vt:lpstr>
      <vt:lpstr>Resumen de algunos comandos II</vt:lpstr>
      <vt:lpstr>Presentación de PowerPoint</vt:lpstr>
      <vt:lpstr>Branches o Ramas</vt:lpstr>
      <vt:lpstr>Presentación de PowerPoint</vt:lpstr>
      <vt:lpstr>Presentación de PowerPoint</vt:lpstr>
      <vt:lpstr>Rutina básica del programador (?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APIS</dc:title>
  <dc:creator>Lucas Cambon</dc:creator>
  <cp:lastModifiedBy>Lucas Cambon</cp:lastModifiedBy>
  <cp:revision>40</cp:revision>
  <dcterms:created xsi:type="dcterms:W3CDTF">2022-08-04T21:45:36Z</dcterms:created>
  <dcterms:modified xsi:type="dcterms:W3CDTF">2022-11-16T02:57:37Z</dcterms:modified>
</cp:coreProperties>
</file>

<file path=docProps/thumbnail.jpeg>
</file>